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67" r:id="rId4"/>
    <p:sldId id="268" r:id="rId5"/>
    <p:sldId id="260" r:id="rId6"/>
    <p:sldId id="269" r:id="rId7"/>
    <p:sldId id="270" r:id="rId8"/>
    <p:sldId id="271" r:id="rId9"/>
    <p:sldId id="257" r:id="rId10"/>
    <p:sldId id="259" r:id="rId11"/>
    <p:sldId id="272" r:id="rId12"/>
    <p:sldId id="262" r:id="rId13"/>
    <p:sldId id="263" r:id="rId14"/>
    <p:sldId id="261" r:id="rId15"/>
    <p:sldId id="264" r:id="rId16"/>
    <p:sldId id="265" r:id="rId17"/>
    <p:sldId id="266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3" d="100"/>
          <a:sy n="113" d="100"/>
        </p:scale>
        <p:origin x="-34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24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233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285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686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77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072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9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4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2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37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83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0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03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2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04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52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6989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sgroup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ffshore-technology.com/projects/exxon_hebron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iLsb4DNsaI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can.gc.ca/dai-qu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9456" y="2132856"/>
            <a:ext cx="8825658" cy="3329581"/>
          </a:xfrm>
        </p:spPr>
        <p:txBody>
          <a:bodyPr>
            <a:normAutofit fontScale="90000"/>
          </a:bodyPr>
          <a:lstStyle/>
          <a:p>
            <a:r>
              <a:rPr lang="en-GB" dirty="0"/>
              <a:t>Global/International Marketing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MR1100 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Chapter 7</a:t>
            </a:r>
            <a:r>
              <a:rPr lang="en-US" dirty="0"/>
              <a:t/>
            </a:r>
            <a:br>
              <a:rPr lang="en-US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7261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Difficulties of International Marketing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Often a time &amp; money consuming effort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Differences in language, culture and values</a:t>
            </a:r>
          </a:p>
          <a:p>
            <a:r>
              <a:rPr lang="en-GB" dirty="0" smtClean="0">
                <a:effectLst/>
              </a:rPr>
              <a:t>Hard to get executives to go abroad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Local ways of doing business may be different than at home. </a:t>
            </a:r>
            <a:r>
              <a:rPr lang="en-US" dirty="0" smtClean="0">
                <a:effectLst/>
              </a:rPr>
              <a:t>u</a:t>
            </a:r>
            <a:r>
              <a:rPr lang="en-GB" dirty="0" smtClean="0">
                <a:effectLst/>
              </a:rPr>
              <a:t>Political, Social, &amp; Economic uncertainty.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Different (poor) infrastructure.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6504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464" y="2731459"/>
            <a:ext cx="9404723" cy="1400530"/>
          </a:xfrm>
        </p:spPr>
        <p:txBody>
          <a:bodyPr/>
          <a:lstStyle/>
          <a:p>
            <a:r>
              <a:rPr lang="en-CA" dirty="0" smtClean="0"/>
              <a:t>A GLOBAL ECONOMIC SCAN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2943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-99392"/>
            <a:ext cx="9404723" cy="140053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Key Factors to Assess in the Host Country Prior to Going International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Cultural Conditions </a:t>
            </a:r>
            <a:r>
              <a:rPr lang="en-GB" dirty="0" smtClean="0">
                <a:effectLst/>
              </a:rPr>
              <a:t>/ Cultural Diversity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Do you and you company understand the cultural conditions in the host country? </a:t>
            </a:r>
            <a:endParaRPr lang="en-US" dirty="0" smtClean="0">
              <a:effectLst/>
            </a:endParaRPr>
          </a:p>
          <a:p>
            <a:r>
              <a:rPr lang="en-GB" dirty="0"/>
              <a:t>Be aware of and respect </a:t>
            </a:r>
            <a:r>
              <a:rPr lang="en-GB" dirty="0" smtClean="0"/>
              <a:t>Customs</a:t>
            </a:r>
            <a:endParaRPr lang="en-US" dirty="0"/>
          </a:p>
          <a:p>
            <a:r>
              <a:rPr lang="en-GB" dirty="0" smtClean="0"/>
              <a:t>Be aware of and respect </a:t>
            </a:r>
            <a:r>
              <a:rPr lang="en-GB" dirty="0"/>
              <a:t>Cultural </a:t>
            </a:r>
            <a:r>
              <a:rPr lang="en-GB" dirty="0" smtClean="0"/>
              <a:t>Symbols</a:t>
            </a:r>
          </a:p>
          <a:p>
            <a:r>
              <a:rPr lang="en-GB" dirty="0" smtClean="0"/>
              <a:t>Be aware of language differences</a:t>
            </a:r>
            <a:endParaRPr lang="en-US" dirty="0"/>
          </a:p>
          <a:p>
            <a:r>
              <a:rPr lang="en-GB" dirty="0" smtClean="0">
                <a:effectLst/>
              </a:rPr>
              <a:t>You </a:t>
            </a:r>
            <a:r>
              <a:rPr lang="en-GB" dirty="0" smtClean="0">
                <a:effectLst/>
              </a:rPr>
              <a:t>cannot respect them if you do not know them. </a:t>
            </a:r>
            <a:endParaRPr lang="en-GB" dirty="0" smtClean="0">
              <a:effectLst/>
            </a:endParaRPr>
          </a:p>
          <a:p>
            <a:r>
              <a:rPr lang="en-GB" dirty="0" smtClean="0">
                <a:effectLst/>
              </a:rPr>
              <a:t>Be </a:t>
            </a:r>
            <a:r>
              <a:rPr lang="en-GB" dirty="0" smtClean="0">
                <a:effectLst/>
              </a:rPr>
              <a:t>aware of the lessons learned by companies operating abroad.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8475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Key Factors to Assess in the Host Country Prior to Going International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819" y="2348880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Economic Conditions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What stage of economic development is the host country in?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How much infrastructure exists -- what is its condition?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What is consumer income? -- high or low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Is there a stable currency exchange rate?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644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Key Factors to Assess in the Host Country Prior to Going International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Political </a:t>
            </a:r>
            <a:r>
              <a:rPr lang="en-GB" dirty="0" smtClean="0">
                <a:effectLst/>
              </a:rPr>
              <a:t>Conditions / Regulatory Climate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Stability of the government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The existence of Trade Barriers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The potential of Expropriation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Trade/Tax incentives that may be offered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Is the host a part of a multinational trade group such as NAFTA or the EC? </a:t>
            </a:r>
          </a:p>
          <a:p>
            <a:r>
              <a:rPr lang="en-GB" dirty="0" smtClean="0"/>
              <a:t>See Political Risk Assessment @ </a:t>
            </a:r>
            <a:r>
              <a:rPr lang="en-GB" dirty="0">
                <a:hlinkClick r:id="rId2"/>
              </a:rPr>
              <a:t>http://www.prsgroup.com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3273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116632"/>
            <a:ext cx="9404723" cy="140053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Alternative Approaches  to Going International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Exporting - lowest risk, lowest involvement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Licensing - still low involvement but more risk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Joint Venture - Multinational joins with a local company in the host country - Higher involvement and risk. (</a:t>
            </a:r>
            <a:r>
              <a:rPr lang="en-GB" sz="1300" dirty="0"/>
              <a:t>See </a:t>
            </a:r>
            <a:r>
              <a:rPr lang="en-GB" sz="1300" dirty="0">
                <a:hlinkClick r:id="rId2"/>
              </a:rPr>
              <a:t>http://www.offshore-technology.com/projects/exxon_hebron</a:t>
            </a:r>
            <a:r>
              <a:rPr lang="en-GB" sz="1300" dirty="0">
                <a:hlinkClick r:id="rId2"/>
              </a:rPr>
              <a:t>/</a:t>
            </a:r>
            <a:r>
              <a:rPr lang="en-GB" sz="1300" dirty="0"/>
              <a:t>)</a:t>
            </a:r>
          </a:p>
          <a:p>
            <a:r>
              <a:rPr lang="en-GB" dirty="0" smtClean="0">
                <a:effectLst/>
              </a:rPr>
              <a:t>Direct Ownership - most involvement, most risk and most potential reward.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10138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Key Terminology</a:t>
            </a:r>
            <a:r>
              <a:rPr lang="en-US" dirty="0"/>
              <a:t/>
            </a:r>
            <a:br>
              <a:rPr lang="en-US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Selling Products Abroad </a:t>
            </a:r>
            <a:endParaRPr lang="en-US" dirty="0"/>
          </a:p>
          <a:p>
            <a:r>
              <a:rPr lang="en-GB" dirty="0" smtClean="0"/>
              <a:t>Extension </a:t>
            </a:r>
            <a:r>
              <a:rPr lang="en-GB" dirty="0"/>
              <a:t>- sell same product in other countries (</a:t>
            </a:r>
            <a:r>
              <a:rPr lang="en-GB" dirty="0" err="1"/>
              <a:t>eg</a:t>
            </a:r>
            <a:r>
              <a:rPr lang="en-GB" dirty="0"/>
              <a:t>. The Ford Escort is the same basic car all over the world) </a:t>
            </a:r>
            <a:endParaRPr lang="en-US" dirty="0"/>
          </a:p>
          <a:p>
            <a:r>
              <a:rPr lang="en-GB" dirty="0" smtClean="0"/>
              <a:t>Adaptation </a:t>
            </a:r>
            <a:r>
              <a:rPr lang="en-GB" dirty="0"/>
              <a:t>- Modify a product to meet the needs of the host country ( </a:t>
            </a:r>
            <a:r>
              <a:rPr lang="en-GB" dirty="0" err="1"/>
              <a:t>eg</a:t>
            </a:r>
            <a:r>
              <a:rPr lang="en-GB" dirty="0"/>
              <a:t>. Honda markets a different version of the Accord in Japan and Europe than in North America (it’s bigger) </a:t>
            </a:r>
            <a:endParaRPr lang="en-US" dirty="0"/>
          </a:p>
          <a:p>
            <a:r>
              <a:rPr lang="en-GB" dirty="0" smtClean="0"/>
              <a:t>Invention </a:t>
            </a:r>
            <a:r>
              <a:rPr lang="en-GB" dirty="0"/>
              <a:t>- Sell a new product in the host country (The battery-less radio in Africa)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1779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Terminology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628800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Pricing </a:t>
            </a:r>
            <a:endParaRPr lang="en-US" dirty="0"/>
          </a:p>
          <a:p>
            <a:r>
              <a:rPr lang="en-GB" dirty="0" smtClean="0"/>
              <a:t>Dumping </a:t>
            </a:r>
            <a:r>
              <a:rPr lang="en-GB" dirty="0"/>
              <a:t>- selling a product in a host country below its domestic cost. </a:t>
            </a:r>
            <a:endParaRPr lang="en-US" dirty="0"/>
          </a:p>
          <a:p>
            <a:r>
              <a:rPr lang="en-GB" dirty="0" smtClean="0"/>
              <a:t>Counter-trade </a:t>
            </a:r>
            <a:r>
              <a:rPr lang="en-GB" dirty="0"/>
              <a:t>- A form of barter </a:t>
            </a:r>
            <a:endParaRPr lang="en-US" dirty="0"/>
          </a:p>
          <a:p>
            <a:r>
              <a:rPr lang="en-GB" dirty="0" smtClean="0"/>
              <a:t>Bribery </a:t>
            </a:r>
            <a:r>
              <a:rPr lang="en-GB" dirty="0"/>
              <a:t>- Giving something in exchange for a promise of a deal. Common in underdeveloped countries - but ethically wrong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Grey Market – products are sold through unauthorized channels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5873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659945"/>
            <a:ext cx="9404723" cy="1400530"/>
          </a:xfrm>
        </p:spPr>
        <p:txBody>
          <a:bodyPr/>
          <a:lstStyle/>
          <a:p>
            <a:r>
              <a:rPr lang="en-CA" dirty="0" smtClean="0"/>
              <a:t>Watch: A Taste of the West: McDonald’s in Russia  </a:t>
            </a:r>
            <a:r>
              <a:rPr lang="en-CA" dirty="0" smtClean="0">
                <a:hlinkClick r:id="rId2"/>
              </a:rPr>
              <a:t>(Click Here)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1494" y="2132856"/>
            <a:ext cx="8946541" cy="4195481"/>
          </a:xfrm>
        </p:spPr>
        <p:txBody>
          <a:bodyPr/>
          <a:lstStyle/>
          <a:p>
            <a:r>
              <a:rPr lang="en-CA" dirty="0" smtClean="0"/>
              <a:t>What were some of the Challenges McDonalds experienced in setting up in Russia?</a:t>
            </a:r>
          </a:p>
          <a:p>
            <a:pPr lvl="1"/>
            <a:r>
              <a:rPr lang="en-CA" dirty="0" smtClean="0"/>
              <a:t>Consider: Cultural/Economic/Political/Regulatory differences</a:t>
            </a:r>
          </a:p>
          <a:p>
            <a:pPr lvl="1"/>
            <a:endParaRPr lang="en-CA" dirty="0"/>
          </a:p>
          <a:p>
            <a:r>
              <a:rPr lang="en-CA" dirty="0" smtClean="0"/>
              <a:t>What type of business entry strategy did McDonald’s use? Why?</a:t>
            </a:r>
          </a:p>
          <a:p>
            <a:endParaRPr lang="en-CA" dirty="0" smtClean="0"/>
          </a:p>
          <a:p>
            <a:r>
              <a:rPr lang="en-CA" dirty="0" smtClean="0"/>
              <a:t>Comment on McDonald’s Product, Promotion, Distribution and Pricing strategies in Russia </a:t>
            </a:r>
            <a:endParaRPr lang="en-CA" dirty="0"/>
          </a:p>
          <a:p>
            <a:endParaRPr lang="en-CA" dirty="0" smtClean="0"/>
          </a:p>
          <a:p>
            <a:r>
              <a:rPr lang="en-CA" dirty="0" smtClean="0"/>
              <a:t>Why did they set up in Russia?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301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What is International Marketing?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International Marketing is the Marketing across international boundaries. </a:t>
            </a:r>
            <a:endParaRPr lang="en-US" dirty="0" smtClean="0">
              <a:effectLst/>
            </a:endParaRPr>
          </a:p>
          <a:p>
            <a:pPr marL="457200" lvl="1" indent="0">
              <a:buNone/>
            </a:pPr>
            <a:r>
              <a:rPr lang="en-GB" dirty="0" smtClean="0">
                <a:effectLst/>
              </a:rPr>
              <a:t>Examples</a:t>
            </a:r>
          </a:p>
          <a:p>
            <a:pPr lvl="1"/>
            <a:r>
              <a:rPr lang="en-GB" dirty="0" smtClean="0">
                <a:effectLst/>
              </a:rPr>
              <a:t>When OCI sells shrimp in Japan or Germany that is an aspect of international marketing. </a:t>
            </a:r>
            <a:endParaRPr lang="en-US" dirty="0" smtClean="0">
              <a:effectLst/>
            </a:endParaRPr>
          </a:p>
          <a:p>
            <a:pPr lvl="1"/>
            <a:r>
              <a:rPr lang="en-GB" dirty="0" smtClean="0">
                <a:effectLst/>
              </a:rPr>
              <a:t>When BRP sets up a company in Europe to market snowmobiles that too is an aspect of international marketing.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740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Dynamics of Word Trade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340768"/>
            <a:ext cx="8946541" cy="4195481"/>
          </a:xfrm>
        </p:spPr>
        <p:txBody>
          <a:bodyPr/>
          <a:lstStyle/>
          <a:p>
            <a:r>
              <a:rPr lang="en-CA" dirty="0" smtClean="0"/>
              <a:t>World trade is increasing at a rapid pace</a:t>
            </a:r>
          </a:p>
          <a:p>
            <a:r>
              <a:rPr lang="en-CA" dirty="0" smtClean="0"/>
              <a:t>Trade is critical for Canada’s economic health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8" y="2348880"/>
            <a:ext cx="5600700" cy="3619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6109" y="501317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/>
              <a:t>http://www.statcan.gc.ca/daily-quotidien/140506/dq140506a-eng.htm</a:t>
            </a:r>
          </a:p>
        </p:txBody>
      </p:sp>
    </p:spTree>
    <p:extLst>
      <p:ext uri="{BB962C8B-B14F-4D97-AF65-F5344CB8AC3E}">
        <p14:creationId xmlns:p14="http://schemas.microsoft.com/office/powerpoint/2010/main" val="41554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Balance of Trade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340768"/>
            <a:ext cx="8946541" cy="4195481"/>
          </a:xfrm>
        </p:spPr>
        <p:txBody>
          <a:bodyPr/>
          <a:lstStyle/>
          <a:p>
            <a:r>
              <a:rPr lang="en-CA" dirty="0" smtClean="0"/>
              <a:t>The Balance of trade is the difference between the value of imports and the value of exports</a:t>
            </a:r>
          </a:p>
          <a:p>
            <a:r>
              <a:rPr lang="en-CA" dirty="0" smtClean="0"/>
              <a:t>a positive balance of trade exists if there is a higher value of exports over imports</a:t>
            </a:r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2564904"/>
            <a:ext cx="5600700" cy="36290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99361" y="521308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/>
              <a:t>http://www.statcan.gc.ca/daily-quotidien/140506/dq140506a-eng.htm</a:t>
            </a:r>
          </a:p>
        </p:txBody>
      </p:sp>
    </p:spTree>
    <p:extLst>
      <p:ext uri="{BB962C8B-B14F-4D97-AF65-F5344CB8AC3E}">
        <p14:creationId xmlns:p14="http://schemas.microsoft.com/office/powerpoint/2010/main" val="73236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Why is International Marketing so Important to Canadians?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Canada exports 25-30% of its total Gross Domestic Product (GDP is the value of all goods and services produced in Canada.) </a:t>
            </a:r>
            <a:r>
              <a:rPr lang="en-GB" dirty="0" smtClean="0">
                <a:effectLst/>
              </a:rPr>
              <a:t>Our </a:t>
            </a:r>
            <a:r>
              <a:rPr lang="en-GB" dirty="0" smtClean="0">
                <a:effectLst/>
              </a:rPr>
              <a:t>largest trading partner is the USA. </a:t>
            </a:r>
            <a:r>
              <a:rPr lang="en-GB" dirty="0"/>
              <a:t>(see </a:t>
            </a:r>
            <a:r>
              <a:rPr lang="en-GB" dirty="0" smtClean="0"/>
              <a:t>Statistics Canada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://www.statcan.gc.ca/dai-quo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)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Emergence of first the Free Trade Agreement (FTA) and then the North American Free Trade Agreement (NAFTA) </a:t>
            </a:r>
            <a:r>
              <a:rPr lang="en-US" dirty="0" smtClean="0">
                <a:effectLst/>
              </a:rPr>
              <a:t>u</a:t>
            </a:r>
            <a:r>
              <a:rPr lang="en-GB" dirty="0" smtClean="0">
                <a:effectLst/>
              </a:rPr>
              <a:t>Opening up of Eastern Europe. </a:t>
            </a:r>
            <a:endParaRPr lang="en-US" dirty="0" smtClean="0">
              <a:effectLst/>
            </a:endParaRPr>
          </a:p>
          <a:p>
            <a:r>
              <a:rPr lang="en-GB" dirty="0" smtClean="0">
                <a:effectLst/>
              </a:rPr>
              <a:t>International Firms -&gt;Multi-National </a:t>
            </a:r>
            <a:r>
              <a:rPr lang="en-GB" dirty="0" smtClean="0">
                <a:effectLst/>
              </a:rPr>
              <a:t>Corporations (MNC’s</a:t>
            </a:r>
            <a:r>
              <a:rPr lang="en-GB" dirty="0" smtClean="0">
                <a:effectLst/>
              </a:rPr>
              <a:t>)-&gt;Transnational firms</a:t>
            </a:r>
          </a:p>
          <a:p>
            <a:r>
              <a:rPr lang="en-GB" dirty="0" smtClean="0"/>
              <a:t>Global Brands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4762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Competitive Advantage</a:t>
            </a:r>
            <a:br>
              <a:rPr lang="en-CA" dirty="0" smtClean="0"/>
            </a:br>
            <a:r>
              <a:rPr lang="en-CA" sz="2000" dirty="0" smtClean="0"/>
              <a:t>(Porter’s Model)</a:t>
            </a:r>
            <a:endParaRPr lang="en-CA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7408" y="1692341"/>
            <a:ext cx="5953945" cy="38884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07298" y="170080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/>
              <a:t>The four different components </a:t>
            </a:r>
            <a:endParaRPr lang="en-CA" dirty="0" smtClean="0"/>
          </a:p>
          <a:p>
            <a:r>
              <a:rPr lang="en-CA" dirty="0" smtClean="0"/>
              <a:t>of </a:t>
            </a:r>
            <a:r>
              <a:rPr lang="en-CA" dirty="0"/>
              <a:t>the framework are:</a:t>
            </a:r>
          </a:p>
          <a:p>
            <a:endParaRPr lang="en-CA" dirty="0" smtClean="0"/>
          </a:p>
          <a:p>
            <a:pPr marL="342900" indent="-342900">
              <a:buFont typeface="+mj-lt"/>
              <a:buAutoNum type="arabicPeriod"/>
            </a:pPr>
            <a:r>
              <a:rPr lang="en-CA" dirty="0" smtClean="0"/>
              <a:t> </a:t>
            </a:r>
            <a:r>
              <a:rPr lang="en-CA" dirty="0"/>
              <a:t>Factor Endowment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 Related And Supporting Industries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 Demand Conditions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 Strategy, Structure, And Rivalry</a:t>
            </a:r>
          </a:p>
        </p:txBody>
      </p:sp>
    </p:spTree>
    <p:extLst>
      <p:ext uri="{BB962C8B-B14F-4D97-AF65-F5344CB8AC3E}">
        <p14:creationId xmlns:p14="http://schemas.microsoft.com/office/powerpoint/2010/main" val="2010162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Protectionism 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1424" y="2996952"/>
            <a:ext cx="4815916" cy="2813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416" y="1340768"/>
            <a:ext cx="9145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Protectionism is the practice of shielding one or more industries within a country’s economy from foreign competition through tariffs or quotas</a:t>
            </a:r>
          </a:p>
          <a:p>
            <a:endParaRPr lang="en-CA" dirty="0"/>
          </a:p>
          <a:p>
            <a:r>
              <a:rPr lang="en-CA" dirty="0" smtClean="0"/>
              <a:t>Protectionism is on decline across the world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6888088" y="2541097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Tariff: Tax on imports that artificially raise the price of imports making them less attractive to buy.</a:t>
            </a:r>
          </a:p>
          <a:p>
            <a:endParaRPr lang="en-CA" dirty="0"/>
          </a:p>
          <a:p>
            <a:r>
              <a:rPr lang="en-CA" dirty="0" smtClean="0"/>
              <a:t>Quota: A government imposed limit on imports of a given item.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196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Economic Integration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European Union</a:t>
            </a:r>
          </a:p>
          <a:p>
            <a:r>
              <a:rPr lang="en-CA" dirty="0" smtClean="0"/>
              <a:t>North American FTA</a:t>
            </a:r>
          </a:p>
          <a:p>
            <a:r>
              <a:rPr lang="en-CA" dirty="0" smtClean="0"/>
              <a:t>Asia-Pacific Economic Cooperation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7920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Why Go International?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556792"/>
            <a:ext cx="8946541" cy="41954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>
                <a:effectLst/>
              </a:rPr>
              <a:t>Reasons for going International: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Exploit a business opportunity - profits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Increased growth potential - extend product life.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Economic environment may be better abroad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Less competition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Less taxes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Less regulations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Lower salaries abroad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Spread fixed costs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Increased economies of scale and scope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–</a:t>
            </a:r>
            <a:r>
              <a:rPr lang="en-GB" dirty="0" smtClean="0">
                <a:effectLst/>
              </a:rPr>
              <a:t>To sell inventory that will not sell at home </a:t>
            </a:r>
            <a:endParaRPr lang="en-US" dirty="0" smtClean="0">
              <a:effectLst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883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267</TotalTime>
  <Words>854</Words>
  <Application>Microsoft Office PowerPoint</Application>
  <PresentationFormat>Widescreen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Ion</vt:lpstr>
      <vt:lpstr>Global/International Marketing MR1100  Chapter 7 </vt:lpstr>
      <vt:lpstr>What is International Marketing? </vt:lpstr>
      <vt:lpstr>Dynamics of Word Trade</vt:lpstr>
      <vt:lpstr>Balance of Trade</vt:lpstr>
      <vt:lpstr>Why is International Marketing so Important to Canadians?</vt:lpstr>
      <vt:lpstr>Competitive Advantage (Porter’s Model)</vt:lpstr>
      <vt:lpstr>Protectionism </vt:lpstr>
      <vt:lpstr>Economic Integration</vt:lpstr>
      <vt:lpstr>Why Go International? </vt:lpstr>
      <vt:lpstr>Difficulties of International Marketing</vt:lpstr>
      <vt:lpstr>A GLOBAL ECONOMIC SCAN</vt:lpstr>
      <vt:lpstr> Key Factors to Assess in the Host Country Prior to Going International </vt:lpstr>
      <vt:lpstr>Key Factors to Assess in the Host Country Prior to Going International </vt:lpstr>
      <vt:lpstr>Key Factors to Assess in the Host Country Prior to Going International</vt:lpstr>
      <vt:lpstr> Alternative Approaches  to Going International </vt:lpstr>
      <vt:lpstr>Key Terminology </vt:lpstr>
      <vt:lpstr>Key Terminology</vt:lpstr>
      <vt:lpstr>Watch: A Taste of the West: McDonald’s in Russia  (Click Here)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Global/International Marketing MR1100  Chapter 7</dc:title>
  <dc:creator>Tilley, Paul (C'ville)</dc:creator>
  <cp:lastModifiedBy>Tilley, Paul (C'ville)</cp:lastModifiedBy>
  <cp:revision>11</cp:revision>
  <dcterms:created xsi:type="dcterms:W3CDTF">2011-11-15T13:55:36Z</dcterms:created>
  <dcterms:modified xsi:type="dcterms:W3CDTF">2014-11-05T15:53:22Z</dcterms:modified>
</cp:coreProperties>
</file>